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embeddedFontLs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gAN54lILL0iuDsbDpGparctL8+U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914892F-F840-44EC-9C7E-5AAC3CF4371D}">
  <a:tblStyle styleId="{7914892F-F840-44EC-9C7E-5AAC3CF4371D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7F0FC"/>
          </a:solidFill>
        </a:fill>
      </a:tcStyle>
    </a:wholeTbl>
    <a:band1H>
      <a:tcTxStyle/>
      <a:tcStyle>
        <a:tcBdr/>
        <a:fill>
          <a:solidFill>
            <a:srgbClr val="CCE0F8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CE0F8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2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font" Target="fonts/font4.fntdata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ableStyles" Target="tableStyle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font" Target="fonts/font3.fntdata" /><Relationship Id="rId33" Type="http://schemas.openxmlformats.org/officeDocument/2006/relationships/theme" Target="theme/theme1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font" Target="fonts/font2.fntdata" /><Relationship Id="rId32" Type="http://schemas.openxmlformats.org/officeDocument/2006/relationships/viewProps" Target="view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font" Target="fonts/font1.fntdata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notesMaster" Target="notesMasters/notesMaster1.xml" /><Relationship Id="rId30" Type="http://customschemas.google.com/relationships/presentationmetadata" Target="metadata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2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2"/>
          <p:cNvSpPr txBox="1">
            <a:spLocks noGrp="1"/>
          </p:cNvSpPr>
          <p:nvPr>
            <p:ph type="body" idx="1"/>
          </p:nvPr>
        </p:nvSpPr>
        <p:spPr>
          <a:xfrm>
            <a:off x="685330" y="2367093"/>
            <a:ext cx="777287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" name="Google Shape;16;p22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31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1"/>
          <p:cNvSpPr txBox="1"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wentieth Centur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1"/>
          <p:cNvSpPr>
            <a:spLocks noGrp="1"/>
          </p:cNvSpPr>
          <p:nvPr>
            <p:ph type="pic" idx="2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2" name="Google Shape;82;p31"/>
          <p:cNvSpPr txBox="1">
            <a:spLocks noGrp="1"/>
          </p:cNvSpPr>
          <p:nvPr>
            <p:ph type="body" idx="1"/>
          </p:nvPr>
        </p:nvSpPr>
        <p:spPr>
          <a:xfrm>
            <a:off x="685331" y="5108728"/>
            <a:ext cx="7773339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32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32"/>
          <p:cNvSpPr txBox="1"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wentieth Centur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2"/>
          <p:cNvSpPr txBox="1">
            <a:spLocks noGrp="1"/>
          </p:cNvSpPr>
          <p:nvPr>
            <p:ph type="body" idx="1"/>
          </p:nvPr>
        </p:nvSpPr>
        <p:spPr>
          <a:xfrm>
            <a:off x="685331" y="4204821"/>
            <a:ext cx="7773339" cy="1586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0" name="Google Shape;90;p32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3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33"/>
          <p:cNvSpPr txBox="1"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wentieth Centur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3"/>
          <p:cNvSpPr txBox="1">
            <a:spLocks noGrp="1"/>
          </p:cNvSpPr>
          <p:nvPr>
            <p:ph type="body" idx="1"/>
          </p:nvPr>
        </p:nvSpPr>
        <p:spPr>
          <a:xfrm>
            <a:off x="1290484" y="3610032"/>
            <a:ext cx="6564224" cy="594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7" name="Google Shape;97;p33"/>
          <p:cNvSpPr txBox="1">
            <a:spLocks noGrp="1"/>
          </p:cNvSpPr>
          <p:nvPr>
            <p:ph type="body" idx="2"/>
          </p:nvPr>
        </p:nvSpPr>
        <p:spPr>
          <a:xfrm>
            <a:off x="685331" y="4372797"/>
            <a:ext cx="7773339" cy="1421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  <p:sp>
        <p:nvSpPr>
          <p:cNvPr id="101" name="Google Shape;101;p33"/>
          <p:cNvSpPr txBox="1"/>
          <p:nvPr/>
        </p:nvSpPr>
        <p:spPr>
          <a:xfrm>
            <a:off x="751116" y="754166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en-IN" sz="6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“</a:t>
            </a:r>
            <a:endParaRPr/>
          </a:p>
        </p:txBody>
      </p:sp>
      <p:sp>
        <p:nvSpPr>
          <p:cNvPr id="102" name="Google Shape;102;p33"/>
          <p:cNvSpPr txBox="1"/>
          <p:nvPr/>
        </p:nvSpPr>
        <p:spPr>
          <a:xfrm>
            <a:off x="7918169" y="2993578"/>
            <a:ext cx="4572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en-IN" sz="6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3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4"/>
          <p:cNvSpPr txBox="1"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wentieth Centur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body" idx="1"/>
          </p:nvPr>
        </p:nvSpPr>
        <p:spPr>
          <a:xfrm>
            <a:off x="685331" y="4662335"/>
            <a:ext cx="7773339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107" name="Google Shape;107;p34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4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4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5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5"/>
          <p:cNvSpPr txBox="1"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35"/>
          <p:cNvSpPr txBox="1"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4" name="Google Shape;114;p35"/>
          <p:cNvSpPr txBox="1">
            <a:spLocks noGrp="1"/>
          </p:cNvSpPr>
          <p:nvPr>
            <p:ph type="body" idx="2"/>
          </p:nvPr>
        </p:nvSpPr>
        <p:spPr>
          <a:xfrm>
            <a:off x="685331" y="2943356"/>
            <a:ext cx="2474232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15" name="Google Shape;115;p35"/>
          <p:cNvSpPr txBox="1">
            <a:spLocks noGrp="1"/>
          </p:cNvSpPr>
          <p:nvPr>
            <p:ph type="body" idx="3"/>
          </p:nvPr>
        </p:nvSpPr>
        <p:spPr>
          <a:xfrm>
            <a:off x="3339292" y="2367093"/>
            <a:ext cx="24686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6" name="Google Shape;116;p35"/>
          <p:cNvSpPr txBox="1">
            <a:spLocks noGrp="1"/>
          </p:cNvSpPr>
          <p:nvPr>
            <p:ph type="body" idx="4"/>
          </p:nvPr>
        </p:nvSpPr>
        <p:spPr>
          <a:xfrm>
            <a:off x="3331012" y="2943356"/>
            <a:ext cx="2477513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17" name="Google Shape;117;p35"/>
          <p:cNvSpPr txBox="1">
            <a:spLocks noGrp="1"/>
          </p:cNvSpPr>
          <p:nvPr>
            <p:ph type="body" idx="5"/>
          </p:nvPr>
        </p:nvSpPr>
        <p:spPr>
          <a:xfrm>
            <a:off x="5979974" y="2367093"/>
            <a:ext cx="247869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 sz="180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18" name="Google Shape;118;p35"/>
          <p:cNvSpPr txBox="1">
            <a:spLocks noGrp="1"/>
          </p:cNvSpPr>
          <p:nvPr>
            <p:ph type="body" idx="6"/>
          </p:nvPr>
        </p:nvSpPr>
        <p:spPr>
          <a:xfrm>
            <a:off x="5979974" y="2943356"/>
            <a:ext cx="2478696" cy="28478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19" name="Google Shape;119;p35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35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35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3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36"/>
          <p:cNvSpPr txBox="1"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6"/>
          <p:cNvSpPr txBox="1"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1650"/>
              <a:buNone/>
              <a:defRPr sz="165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6" name="Google Shape;126;p36"/>
          <p:cNvSpPr>
            <a:spLocks noGrp="1"/>
          </p:cNvSpPr>
          <p:nvPr>
            <p:ph type="pic" idx="2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27" name="Google Shape;127;p36"/>
          <p:cNvSpPr txBox="1">
            <a:spLocks noGrp="1"/>
          </p:cNvSpPr>
          <p:nvPr>
            <p:ph type="body" idx="3"/>
          </p:nvPr>
        </p:nvSpPr>
        <p:spPr>
          <a:xfrm>
            <a:off x="685331" y="4781082"/>
            <a:ext cx="2472307" cy="1010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28" name="Google Shape;128;p36"/>
          <p:cNvSpPr txBox="1">
            <a:spLocks noGrp="1"/>
          </p:cNvSpPr>
          <p:nvPr>
            <p:ph type="body" idx="4"/>
          </p:nvPr>
        </p:nvSpPr>
        <p:spPr>
          <a:xfrm>
            <a:off x="3332069" y="4204820"/>
            <a:ext cx="247637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1650"/>
              <a:buNone/>
              <a:defRPr sz="165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29" name="Google Shape;129;p36"/>
          <p:cNvSpPr>
            <a:spLocks noGrp="1"/>
          </p:cNvSpPr>
          <p:nvPr>
            <p:ph type="pic" idx="5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0" name="Google Shape;130;p36"/>
          <p:cNvSpPr txBox="1">
            <a:spLocks noGrp="1"/>
          </p:cNvSpPr>
          <p:nvPr>
            <p:ph type="body" idx="6"/>
          </p:nvPr>
        </p:nvSpPr>
        <p:spPr>
          <a:xfrm>
            <a:off x="3331011" y="4781081"/>
            <a:ext cx="2477514" cy="1010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31" name="Google Shape;131;p36"/>
          <p:cNvSpPr txBox="1">
            <a:spLocks noGrp="1"/>
          </p:cNvSpPr>
          <p:nvPr>
            <p:ph type="body" idx="7"/>
          </p:nvPr>
        </p:nvSpPr>
        <p:spPr>
          <a:xfrm>
            <a:off x="5979974" y="4204820"/>
            <a:ext cx="247551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1650"/>
              <a:buNone/>
              <a:defRPr sz="165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132" name="Google Shape;132;p36"/>
          <p:cNvSpPr>
            <a:spLocks noGrp="1"/>
          </p:cNvSpPr>
          <p:nvPr>
            <p:ph type="pic" idx="8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3" name="Google Shape;133;p36"/>
          <p:cNvSpPr txBox="1">
            <a:spLocks noGrp="1"/>
          </p:cNvSpPr>
          <p:nvPr>
            <p:ph type="body" idx="9"/>
          </p:nvPr>
        </p:nvSpPr>
        <p:spPr>
          <a:xfrm>
            <a:off x="5979880" y="4781079"/>
            <a:ext cx="2478790" cy="1010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050"/>
              <a:buNone/>
              <a:defRPr sz="105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75"/>
              <a:buNone/>
              <a:defRPr sz="675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75"/>
              <a:buNone/>
              <a:defRPr sz="675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75"/>
              <a:buNone/>
              <a:defRPr sz="675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75"/>
              <a:buNone/>
              <a:defRPr sz="675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75"/>
              <a:buNone/>
              <a:defRPr sz="675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675"/>
              <a:buNone/>
              <a:defRPr sz="675"/>
            </a:lvl9pPr>
          </a:lstStyle>
          <a:p>
            <a:endParaRPr/>
          </a:p>
        </p:txBody>
      </p:sp>
      <p:sp>
        <p:nvSpPr>
          <p:cNvPr id="134" name="Google Shape;134;p36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6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6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3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37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37"/>
          <p:cNvSpPr txBox="1">
            <a:spLocks noGrp="1"/>
          </p:cNvSpPr>
          <p:nvPr>
            <p:ph type="body" idx="1"/>
          </p:nvPr>
        </p:nvSpPr>
        <p:spPr>
          <a:xfrm rot="5400000">
            <a:off x="2859947" y="192478"/>
            <a:ext cx="3424107" cy="7773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37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7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37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3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8"/>
          <p:cNvSpPr txBox="1">
            <a:spLocks noGrp="1"/>
          </p:cNvSpPr>
          <p:nvPr>
            <p:ph type="title"/>
          </p:nvPr>
        </p:nvSpPr>
        <p:spPr>
          <a:xfrm rot="5400000">
            <a:off x="4910373" y="2242904"/>
            <a:ext cx="5181599" cy="191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8"/>
          <p:cNvSpPr txBox="1">
            <a:spLocks noGrp="1"/>
          </p:cNvSpPr>
          <p:nvPr>
            <p:ph type="body" idx="1"/>
          </p:nvPr>
        </p:nvSpPr>
        <p:spPr>
          <a:xfrm rot="5400000">
            <a:off x="966553" y="328380"/>
            <a:ext cx="5181599" cy="57440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38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38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38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23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3"/>
          <p:cNvSpPr txBox="1"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wentieth Centur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3"/>
          <p:cNvSpPr txBox="1">
            <a:spLocks noGrp="1"/>
          </p:cNvSpPr>
          <p:nvPr>
            <p:ph type="body" idx="1"/>
          </p:nvPr>
        </p:nvSpPr>
        <p:spPr>
          <a:xfrm>
            <a:off x="3808547" y="609601"/>
            <a:ext cx="4650122" cy="518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2"/>
          </p:nvPr>
        </p:nvSpPr>
        <p:spPr>
          <a:xfrm>
            <a:off x="685331" y="2632852"/>
            <a:ext cx="2951767" cy="315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24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24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25" descr="Droplets-HD-Title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25"/>
          <p:cNvSpPr txBox="1"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650"/>
              <a:buNone/>
              <a:defRPr sz="165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35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26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Twentieth Century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27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27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7"/>
          <p:cNvSpPr txBox="1">
            <a:spLocks noGrp="1"/>
          </p:cNvSpPr>
          <p:nvPr>
            <p:ph type="body" idx="1"/>
          </p:nvPr>
        </p:nvSpPr>
        <p:spPr>
          <a:xfrm>
            <a:off x="685330" y="2367093"/>
            <a:ext cx="382952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body" idx="2"/>
          </p:nvPr>
        </p:nvSpPr>
        <p:spPr>
          <a:xfrm>
            <a:off x="4629150" y="2367093"/>
            <a:ext cx="382905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28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8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1950"/>
              <a:buNone/>
              <a:defRPr sz="195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9" name="Google Shape;59;p28"/>
          <p:cNvSpPr txBox="1">
            <a:spLocks noGrp="1"/>
          </p:cNvSpPr>
          <p:nvPr>
            <p:ph type="body" idx="2"/>
          </p:nvPr>
        </p:nvSpPr>
        <p:spPr>
          <a:xfrm>
            <a:off x="685331" y="3051013"/>
            <a:ext cx="3829520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28"/>
          <p:cNvSpPr txBox="1">
            <a:spLocks noGrp="1"/>
          </p:cNvSpPr>
          <p:nvPr>
            <p:ph type="body" idx="3"/>
          </p:nvPr>
        </p:nvSpPr>
        <p:spPr>
          <a:xfrm>
            <a:off x="4797317" y="2371018"/>
            <a:ext cx="3661353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SzPts val="1950"/>
              <a:buNone/>
              <a:defRPr sz="1950" b="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500"/>
              <a:buNone/>
              <a:defRPr sz="15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350"/>
              <a:buNone/>
              <a:defRPr sz="135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61" name="Google Shape;61;p28"/>
          <p:cNvSpPr txBox="1">
            <a:spLocks noGrp="1"/>
          </p:cNvSpPr>
          <p:nvPr>
            <p:ph type="body" idx="4"/>
          </p:nvPr>
        </p:nvSpPr>
        <p:spPr>
          <a:xfrm>
            <a:off x="4629150" y="3051013"/>
            <a:ext cx="3829051" cy="274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28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2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9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30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30"/>
          <p:cNvSpPr txBox="1">
            <a:spLocks noGrp="1"/>
          </p:cNvSpPr>
          <p:nvPr>
            <p:ph type="title"/>
          </p:nvPr>
        </p:nvSpPr>
        <p:spPr>
          <a:xfrm>
            <a:off x="685331" y="609600"/>
            <a:ext cx="4451227" cy="20232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wentieth Century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0"/>
          <p:cNvSpPr>
            <a:spLocks noGrp="1"/>
          </p:cNvSpPr>
          <p:nvPr>
            <p:ph type="pic" idx="2"/>
          </p:nvPr>
        </p:nvSpPr>
        <p:spPr>
          <a:xfrm>
            <a:off x="5568602" y="609601"/>
            <a:ext cx="2441519" cy="5181600"/>
          </a:xfrm>
          <a:prstGeom prst="roundRect">
            <a:avLst>
              <a:gd name="adj" fmla="val 4943"/>
            </a:avLst>
          </a:prstGeom>
          <a:noFill/>
          <a:ln w="82550" cap="sq" cmpd="sng">
            <a:solidFill>
              <a:srgbClr val="EAEAEA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4" name="Google Shape;74;p30"/>
          <p:cNvSpPr txBox="1">
            <a:spLocks noGrp="1"/>
          </p:cNvSpPr>
          <p:nvPr>
            <p:ph type="body" idx="1"/>
          </p:nvPr>
        </p:nvSpPr>
        <p:spPr>
          <a:xfrm>
            <a:off x="685346" y="2632853"/>
            <a:ext cx="4451212" cy="3158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 sz="12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050"/>
              <a:buNone/>
              <a:defRPr sz="105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5" name="Google Shape;75;p30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1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100000">
              <a:srgbClr val="B7B7B7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1" descr="\\DROBO-FS\QuickDrops\JB\PPTX NG\Droplets\LightingOverlay.png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" y="-1"/>
            <a:ext cx="9144002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21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  <a:defRPr sz="3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" name="Google Shape;8;p21"/>
          <p:cNvSpPr txBox="1"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5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29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02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175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9" name="Google Shape;9;p21"/>
          <p:cNvSpPr txBox="1">
            <a:spLocks noGrp="1"/>
          </p:cNvSpPr>
          <p:nvPr>
            <p:ph type="dt" idx="10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0" name="Google Shape;10;p21"/>
          <p:cNvSpPr txBox="1">
            <a:spLocks noGrp="1"/>
          </p:cNvSpPr>
          <p:nvPr>
            <p:ph type="ftr" idx="11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sldNum" idx="12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r" rtl="0">
              <a:spcBef>
                <a:spcPts val="0"/>
              </a:spcBef>
              <a:buNone/>
              <a:defRPr sz="75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5.jpg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3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"/>
          <p:cNvSpPr txBox="1">
            <a:spLocks noGrp="1"/>
          </p:cNvSpPr>
          <p:nvPr>
            <p:ph type="title"/>
          </p:nvPr>
        </p:nvSpPr>
        <p:spPr>
          <a:xfrm>
            <a:off x="149679" y="830036"/>
            <a:ext cx="8994321" cy="166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endParaRPr>
              <a:solidFill>
                <a:srgbClr val="FFFF00"/>
              </a:solidFill>
            </a:endParaRPr>
          </a:p>
        </p:txBody>
      </p:sp>
      <p:pic>
        <p:nvPicPr>
          <p:cNvPr id="156" name="Google Shape;156;p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4839" y="4762"/>
            <a:ext cx="9143999" cy="3310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3315380"/>
            <a:ext cx="4571999" cy="3537857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"/>
          <p:cNvSpPr txBox="1"/>
          <p:nvPr/>
        </p:nvSpPr>
        <p:spPr>
          <a:xfrm>
            <a:off x="6218464" y="5178878"/>
            <a:ext cx="1683203" cy="1674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9" name="Google Shape;159;p1"/>
          <p:cNvSpPr txBox="1"/>
          <p:nvPr/>
        </p:nvSpPr>
        <p:spPr>
          <a:xfrm>
            <a:off x="4571999" y="3313807"/>
            <a:ext cx="4476750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0" i="0" u="none" strike="noStrike" cap="none">
                <a:solidFill>
                  <a:srgbClr val="FFFF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School name :- Kaveri Vidhyakshetram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0" i="0" u="none" strike="noStrike" cap="none">
                <a:solidFill>
                  <a:srgbClr val="FFFF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Standard :- 9</a:t>
            </a:r>
            <a:r>
              <a:rPr lang="en-IN" sz="2800" b="0" i="0" u="none" strike="noStrike" cap="none" baseline="30000">
                <a:solidFill>
                  <a:srgbClr val="FFFF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th</a:t>
            </a:r>
            <a:r>
              <a:rPr lang="en-IN" sz="2800" b="0" i="0" u="none" strike="noStrike" cap="none">
                <a:solidFill>
                  <a:srgbClr val="FFFF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0" i="0" u="none" strike="noStrike" cap="none">
                <a:solidFill>
                  <a:srgbClr val="FFFF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Topic :- Flora found in school campus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0" i="0" u="none" strike="noStrike" cap="none">
                <a:solidFill>
                  <a:srgbClr val="FFFF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Team :- Yamuna J V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0" i="0" u="none" strike="noStrike" cap="none">
                <a:solidFill>
                  <a:srgbClr val="FFFF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      Trupti S Shebannavar</a:t>
            </a:r>
            <a:endParaRPr sz="2800" b="0" i="0" u="none" strike="noStrike" cap="none">
              <a:solidFill>
                <a:srgbClr val="FFFF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800" b="0" i="0" u="none" strike="noStrike" cap="none">
                <a:solidFill>
                  <a:srgbClr val="FFFF00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       </a:t>
            </a:r>
            <a:endParaRPr sz="2800" b="0" i="0" u="none" strike="noStrike" cap="none">
              <a:solidFill>
                <a:srgbClr val="FFFF00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"/>
          <p:cNvSpPr txBox="1">
            <a:spLocks noGrp="1"/>
          </p:cNvSpPr>
          <p:nvPr>
            <p:ph type="title"/>
          </p:nvPr>
        </p:nvSpPr>
        <p:spPr>
          <a:xfrm>
            <a:off x="685331" y="258536"/>
            <a:ext cx="7165990" cy="58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wentieth Century"/>
              <a:buNone/>
            </a:pPr>
            <a:r>
              <a:rPr lang="en-IN" i="1">
                <a:solidFill>
                  <a:schemeClr val="accent6"/>
                </a:solidFill>
              </a:rPr>
              <a:t>FLORA IN SCHOOL CAMPUS</a:t>
            </a:r>
            <a:r>
              <a:rPr lang="en-IN">
                <a:solidFill>
                  <a:schemeClr val="accent6"/>
                </a:solidFill>
              </a:rPr>
              <a:t> 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223" name="Google Shape;223;p10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54279" y="1537607"/>
            <a:ext cx="2951767" cy="4253593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0"/>
          <p:cNvSpPr txBox="1">
            <a:spLocks noGrp="1"/>
          </p:cNvSpPr>
          <p:nvPr>
            <p:ph type="body" idx="2"/>
          </p:nvPr>
        </p:nvSpPr>
        <p:spPr>
          <a:xfrm>
            <a:off x="685331" y="1537607"/>
            <a:ext cx="2951767" cy="4253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IN" sz="2000" dirty="0">
                <a:solidFill>
                  <a:schemeClr val="accent3"/>
                </a:solidFill>
              </a:rPr>
              <a:t>TOMATO 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Height :- 1 M 40 To 50 Cm </a:t>
            </a:r>
            <a:endParaRPr lang="en-US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Girth:- 1.5 To 2 Cm</a:t>
            </a:r>
            <a:endParaRPr lang="en-US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Species Found :- 1</a:t>
            </a:r>
            <a:endParaRPr lang="en-US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Scientific Name :- </a:t>
            </a:r>
            <a:r>
              <a:rPr lang="en-US" sz="2000" b="0" i="1" dirty="0">
                <a:latin typeface="Arial"/>
                <a:ea typeface="Arial"/>
                <a:cs typeface="Arial"/>
                <a:sym typeface="Arial"/>
              </a:rPr>
              <a:t>Solanum</a:t>
            </a:r>
            <a:r>
              <a:rPr lang="en-US" sz="2000" b="0" i="1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1" dirty="0" err="1">
                <a:latin typeface="Arial"/>
                <a:ea typeface="Arial"/>
                <a:cs typeface="Arial"/>
                <a:sym typeface="Arial"/>
              </a:rPr>
              <a:t>Lycopersicum</a:t>
            </a:r>
            <a:r>
              <a:rPr lang="en-US" sz="2000" b="0" i="1" dirty="0">
                <a:latin typeface="Arial"/>
                <a:ea typeface="Arial"/>
                <a:cs typeface="Arial"/>
                <a:sym typeface="Arial"/>
              </a:rPr>
              <a:t> </a:t>
            </a:r>
            <a:endParaRPr lang="en-US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Medicinal Uses  :- Used to prevent Eye problems  , Skin diseases.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1"/>
          <p:cNvSpPr txBox="1">
            <a:spLocks noGrp="1"/>
          </p:cNvSpPr>
          <p:nvPr>
            <p:ph type="title"/>
          </p:nvPr>
        </p:nvSpPr>
        <p:spPr>
          <a:xfrm>
            <a:off x="778094" y="247649"/>
            <a:ext cx="7587812" cy="789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wentieth Century"/>
              <a:buNone/>
            </a:pPr>
            <a:r>
              <a:rPr lang="en-IN">
                <a:solidFill>
                  <a:schemeClr val="accent6"/>
                </a:solidFill>
              </a:rPr>
              <a:t>FLORA IN SCHOOL CAMPUS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230" name="Google Shape;230;p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75981" y="1428750"/>
            <a:ext cx="291465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1"/>
          <p:cNvSpPr txBox="1">
            <a:spLocks noGrp="1"/>
          </p:cNvSpPr>
          <p:nvPr>
            <p:ph type="body" idx="2"/>
          </p:nvPr>
        </p:nvSpPr>
        <p:spPr>
          <a:xfrm>
            <a:off x="451522" y="1036865"/>
            <a:ext cx="3725871" cy="6898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IN" sz="2000" dirty="0">
                <a:solidFill>
                  <a:schemeClr val="accent3"/>
                </a:solidFill>
              </a:rPr>
              <a:t>ELITE GREEN ARECA PALM 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Height :- 5m 10 To 30 Cm</a:t>
            </a:r>
            <a:endParaRPr lang="en-US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Girth :- 25 Cm To 30 Cm</a:t>
            </a:r>
            <a:endParaRPr lang="en-US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Species Found :- 15 </a:t>
            </a:r>
            <a:endParaRPr lang="en-US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Scientific Name :- </a:t>
            </a:r>
            <a:r>
              <a:rPr lang="en-US" sz="2000" b="0" i="1" dirty="0" err="1">
                <a:latin typeface="Roboto"/>
                <a:ea typeface="Roboto"/>
                <a:cs typeface="Roboto"/>
                <a:sym typeface="Roboto"/>
              </a:rPr>
              <a:t>Dypsis</a:t>
            </a:r>
            <a:r>
              <a:rPr lang="en-US" sz="2000" b="0" i="1" dirty="0">
                <a:solidFill>
                  <a:srgbClr val="4D5156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b="0" i="1" dirty="0" err="1">
                <a:latin typeface="Roboto"/>
                <a:ea typeface="Roboto"/>
                <a:cs typeface="Roboto"/>
                <a:sym typeface="Roboto"/>
              </a:rPr>
              <a:t>Lutescens</a:t>
            </a:r>
            <a:endParaRPr lang="en-US" sz="2000" b="0" i="1" dirty="0"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dirty="0">
                <a:latin typeface="Roboto"/>
                <a:ea typeface="Roboto"/>
                <a:cs typeface="Roboto"/>
                <a:sym typeface="Roboto"/>
              </a:rPr>
              <a:t>Medicinal Uses :-Used for treatment of a mental Disorder Called Schizophrenia and an eye disorder called glaucoma; as a mild stimulant; and as a digestive aid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"/>
          <p:cNvSpPr txBox="1">
            <a:spLocks noGrp="1"/>
          </p:cNvSpPr>
          <p:nvPr>
            <p:ph type="title"/>
          </p:nvPr>
        </p:nvSpPr>
        <p:spPr>
          <a:xfrm>
            <a:off x="685330" y="122464"/>
            <a:ext cx="7097955" cy="680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wentieth Century"/>
              <a:buNone/>
            </a:pPr>
            <a:r>
              <a:rPr lang="en-IN">
                <a:solidFill>
                  <a:schemeClr val="accent6"/>
                </a:solidFill>
              </a:rPr>
              <a:t>FLORA IN SCHOOL CAMPUS 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237" name="Google Shape;237;p1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63144" y="911679"/>
            <a:ext cx="3497036" cy="4879521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2"/>
          <p:cNvSpPr txBox="1">
            <a:spLocks noGrp="1"/>
          </p:cNvSpPr>
          <p:nvPr>
            <p:ph type="body" idx="2"/>
          </p:nvPr>
        </p:nvSpPr>
        <p:spPr>
          <a:xfrm>
            <a:off x="685330" y="1066800"/>
            <a:ext cx="2951767" cy="4724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IN" sz="1800" b="0" i="0" dirty="0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rPr>
              <a:t>FALSE ASHOKA</a:t>
            </a:r>
            <a:endParaRPr sz="1800" b="0" i="0" dirty="0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Height :- 3m 70 Cm To  4m </a:t>
            </a:r>
            <a:endParaRPr lang="en-US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Girth:- 33 To 35 Cm </a:t>
            </a:r>
            <a:endParaRPr lang="en-US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Species Found :- 15 </a:t>
            </a:r>
            <a:endParaRPr lang="en-US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Scientific  Name :-</a:t>
            </a:r>
            <a:r>
              <a:rPr lang="en-US" sz="1800" i="1" dirty="0" err="1">
                <a:latin typeface="Arial"/>
                <a:ea typeface="Arial"/>
                <a:cs typeface="Arial"/>
                <a:sym typeface="Arial"/>
              </a:rPr>
              <a:t>Polyathia</a:t>
            </a:r>
            <a:r>
              <a:rPr lang="en-US" sz="1800" i="1" dirty="0">
                <a:latin typeface="Arial"/>
                <a:ea typeface="Arial"/>
                <a:cs typeface="Arial"/>
                <a:sym typeface="Arial"/>
              </a:rPr>
              <a:t> Longifolia </a:t>
            </a:r>
            <a:endParaRPr lang="en-US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1800" dirty="0">
                <a:latin typeface="Arial"/>
                <a:ea typeface="Arial"/>
                <a:cs typeface="Arial"/>
                <a:sym typeface="Arial"/>
              </a:rPr>
              <a:t>Medicinal uses :-  Used as an antipyretic agent in Indigenous systems of medicine.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3"/>
          <p:cNvSpPr txBox="1">
            <a:spLocks noGrp="1"/>
          </p:cNvSpPr>
          <p:nvPr>
            <p:ph type="title"/>
          </p:nvPr>
        </p:nvSpPr>
        <p:spPr>
          <a:xfrm>
            <a:off x="1270438" y="-136071"/>
            <a:ext cx="6907455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wentieth Century"/>
              <a:buNone/>
            </a:pPr>
            <a:r>
              <a:rPr lang="en-IN">
                <a:solidFill>
                  <a:schemeClr val="accent6"/>
                </a:solidFill>
              </a:rPr>
              <a:t>FLORA IN SCHOOL CAMPUS 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244" name="Google Shape;244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044331" y="1455964"/>
            <a:ext cx="3133562" cy="4335236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3"/>
          <p:cNvSpPr txBox="1">
            <a:spLocks noGrp="1"/>
          </p:cNvSpPr>
          <p:nvPr>
            <p:ph type="body" idx="2"/>
          </p:nvPr>
        </p:nvSpPr>
        <p:spPr>
          <a:xfrm>
            <a:off x="222688" y="721179"/>
            <a:ext cx="4658358" cy="4640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IN" sz="2000" dirty="0">
                <a:solidFill>
                  <a:schemeClr val="accent3"/>
                </a:solidFill>
              </a:rPr>
              <a:t>BANANA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Height</a:t>
            </a:r>
            <a:r>
              <a:rPr lang="en-US" sz="2000" dirty="0">
                <a:solidFill>
                  <a:schemeClr val="accent3"/>
                </a:solidFill>
              </a:rPr>
              <a:t> </a:t>
            </a:r>
            <a:r>
              <a:rPr lang="en-US" sz="2000" dirty="0"/>
              <a:t>:- 3m To 3m 40 Cm </a:t>
            </a:r>
            <a:endParaRPr lang="en-US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Girth 48 To 45 Cm</a:t>
            </a:r>
            <a:endParaRPr lang="en-US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Species Found :- 7</a:t>
            </a:r>
            <a:endParaRPr lang="en-US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Scientific Name :- </a:t>
            </a:r>
            <a:r>
              <a:rPr lang="en-US" sz="2000" i="1" dirty="0"/>
              <a:t>Musa Acuminata </a:t>
            </a:r>
            <a:endParaRPr lang="en-US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Medicinal Uses:- its various parts like </a:t>
            </a:r>
            <a:r>
              <a:rPr lang="en-US" sz="2000" b="0" i="0" dirty="0">
                <a:latin typeface="Roboto"/>
                <a:ea typeface="Roboto"/>
                <a:cs typeface="Roboto"/>
                <a:sym typeface="Roboto"/>
              </a:rPr>
              <a:t>the flowers in bronchitis and dysentery and on ulcers; cooked flowers are given to diabetics; the astringent plant sap in cases of hysteria, epilepsy, leprosy, fevers, hemorrhages, acute dysentery and diarrhea, and it is applied on hemorrhoids, insect 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4"/>
          <p:cNvSpPr txBox="1">
            <a:spLocks noGrp="1"/>
          </p:cNvSpPr>
          <p:nvPr>
            <p:ph type="title"/>
          </p:nvPr>
        </p:nvSpPr>
        <p:spPr>
          <a:xfrm>
            <a:off x="685330" y="176894"/>
            <a:ext cx="7944787" cy="789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wentieth Century"/>
              <a:buNone/>
            </a:pPr>
            <a:r>
              <a:rPr lang="en-IN">
                <a:solidFill>
                  <a:schemeClr val="accent6"/>
                </a:solidFill>
              </a:rPr>
              <a:t>FLORA IN  SCHOOL CAMPUS  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251" name="Google Shape;251;p1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879578" y="1333500"/>
            <a:ext cx="2507456" cy="4457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14"/>
          <p:cNvSpPr txBox="1">
            <a:spLocks noGrp="1"/>
          </p:cNvSpPr>
          <p:nvPr>
            <p:ph type="body" idx="2"/>
          </p:nvPr>
        </p:nvSpPr>
        <p:spPr>
          <a:xfrm>
            <a:off x="977885" y="1333500"/>
            <a:ext cx="2951767" cy="315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IN" sz="2000" dirty="0">
                <a:solidFill>
                  <a:schemeClr val="accent3"/>
                </a:solidFill>
              </a:rPr>
              <a:t>NEEM TREE 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Height :- 6 To 7m</a:t>
            </a:r>
            <a:endParaRPr lang="en-US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Girth :- 45 To 48 Cm </a:t>
            </a:r>
            <a:endParaRPr lang="en-US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Species Found :- 2 </a:t>
            </a:r>
            <a:endParaRPr lang="en-US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Scientific Name :-</a:t>
            </a:r>
            <a:r>
              <a:rPr lang="en-US" sz="2000" i="1" dirty="0" err="1">
                <a:latin typeface="Arial"/>
                <a:ea typeface="Arial"/>
                <a:cs typeface="Arial"/>
                <a:sym typeface="Arial"/>
              </a:rPr>
              <a:t>Azadirachta</a:t>
            </a:r>
            <a:r>
              <a:rPr lang="en-US" sz="2000" i="1" dirty="0">
                <a:latin typeface="Arial"/>
                <a:ea typeface="Arial"/>
                <a:cs typeface="Arial"/>
                <a:sym typeface="Arial"/>
              </a:rPr>
              <a:t> Indica</a:t>
            </a: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Medicinal Uses :- Used as </a:t>
            </a:r>
            <a:r>
              <a:rPr lang="en-US" sz="2000" i="0" dirty="0">
                <a:latin typeface="Roboto"/>
                <a:ea typeface="Roboto"/>
                <a:cs typeface="Roboto"/>
                <a:sym typeface="Roboto"/>
              </a:rPr>
              <a:t>Antifungal, Antidiabetic, Antibacterial, Antiviral, Contraceptive and Sedative.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5"/>
          <p:cNvSpPr txBox="1">
            <a:spLocks noGrp="1"/>
          </p:cNvSpPr>
          <p:nvPr>
            <p:ph type="title"/>
          </p:nvPr>
        </p:nvSpPr>
        <p:spPr>
          <a:xfrm>
            <a:off x="685330" y="530679"/>
            <a:ext cx="7084349" cy="802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wentieth Century"/>
              <a:buNone/>
            </a:pPr>
            <a:r>
              <a:rPr lang="en-IN">
                <a:solidFill>
                  <a:schemeClr val="accent6"/>
                </a:solidFill>
              </a:rPr>
              <a:t>FLORA IN SCHOOL CAMPUS 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258" name="Google Shape;258;p1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476750" y="1564821"/>
            <a:ext cx="2780357" cy="422637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15"/>
          <p:cNvSpPr txBox="1">
            <a:spLocks noGrp="1"/>
          </p:cNvSpPr>
          <p:nvPr>
            <p:ph type="body" idx="2"/>
          </p:nvPr>
        </p:nvSpPr>
        <p:spPr>
          <a:xfrm>
            <a:off x="113830" y="1823357"/>
            <a:ext cx="3873063" cy="48305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IN" sz="2000" dirty="0">
                <a:solidFill>
                  <a:schemeClr val="accent3"/>
                </a:solidFill>
              </a:rPr>
              <a:t>GIANT CALOTROPE 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IN" sz="2000" dirty="0"/>
              <a:t>Height :- 4m 50 Cm To 5m </a:t>
            </a:r>
            <a:endParaRPr lang="en-IN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IN" sz="2000" dirty="0"/>
              <a:t>Girth:- 40 To 45cm</a:t>
            </a:r>
            <a:endParaRPr lang="en-IN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IN" sz="2000" dirty="0"/>
              <a:t>Species Found :-1</a:t>
            </a:r>
            <a:endParaRPr lang="en-IN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IN" sz="2000" dirty="0"/>
              <a:t>Scientific Name :- </a:t>
            </a:r>
            <a:r>
              <a:rPr lang="en-IN" sz="2000" i="1" dirty="0"/>
              <a:t>Calotropis Gigantea </a:t>
            </a:r>
            <a:endParaRPr lang="en-IN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IN" sz="2000" dirty="0"/>
              <a:t>Medicinal Uses :- used  as </a:t>
            </a:r>
            <a:r>
              <a:rPr lang="en-IN" sz="2000" i="0" dirty="0">
                <a:latin typeface="Roboto"/>
                <a:ea typeface="Roboto"/>
                <a:cs typeface="Roboto"/>
                <a:sym typeface="Roboto"/>
              </a:rPr>
              <a:t>Antidote for Snake Bite, Sinus Fistula, Rheumatism, Mumps, Burn Injuries, And Body Pain.</a:t>
            </a:r>
            <a:endParaRPr lang="en-IN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6"/>
          <p:cNvSpPr txBox="1">
            <a:spLocks noGrp="1"/>
          </p:cNvSpPr>
          <p:nvPr>
            <p:ph type="title"/>
          </p:nvPr>
        </p:nvSpPr>
        <p:spPr>
          <a:xfrm>
            <a:off x="685332" y="0"/>
            <a:ext cx="7773338" cy="1183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Font typeface="Twentieth Century"/>
              <a:buNone/>
            </a:pPr>
            <a:r>
              <a:rPr lang="en-IN">
                <a:solidFill>
                  <a:schemeClr val="accent5"/>
                </a:solidFill>
              </a:rPr>
              <a:t>CHECK LIST </a:t>
            </a:r>
            <a:endParaRPr>
              <a:solidFill>
                <a:schemeClr val="accent5"/>
              </a:solidFill>
            </a:endParaRPr>
          </a:p>
        </p:txBody>
      </p:sp>
      <p:graphicFrame>
        <p:nvGraphicFramePr>
          <p:cNvPr id="265" name="Google Shape;265;p16"/>
          <p:cNvGraphicFramePr/>
          <p:nvPr/>
        </p:nvGraphicFramePr>
        <p:xfrm>
          <a:off x="685330" y="1183821"/>
          <a:ext cx="7773300" cy="5624280"/>
        </p:xfrm>
        <a:graphic>
          <a:graphicData uri="http://schemas.openxmlformats.org/drawingml/2006/table">
            <a:tbl>
              <a:tblPr firstRow="1" bandRow="1">
                <a:noFill/>
                <a:tableStyleId>{7914892F-F840-44EC-9C7E-5AAC3CF4371D}</a:tableStyleId>
              </a:tblPr>
              <a:tblGrid>
                <a:gridCol w="1943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3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33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u="none" strike="noStrike" cap="none">
                          <a:solidFill>
                            <a:schemeClr val="lt1"/>
                          </a:solidFill>
                        </a:rPr>
                        <a:t>Common name 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Number of  Species found.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lt1"/>
                          </a:solidFill>
                        </a:rPr>
                        <a:t>Scientific name</a:t>
                      </a:r>
                      <a:endParaRPr sz="1800">
                        <a:solidFill>
                          <a:schemeClr val="lt1"/>
                        </a:solidFill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Family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>
                          <a:solidFill>
                            <a:schemeClr val="dk1"/>
                          </a:solidFill>
                        </a:rPr>
                        <a:t>Weeping</a:t>
                      </a:r>
                      <a:r>
                        <a:rPr lang="en-IN" sz="1800">
                          <a:solidFill>
                            <a:schemeClr val="lt1"/>
                          </a:solidFill>
                        </a:rPr>
                        <a:t> </a:t>
                      </a:r>
                      <a:r>
                        <a:rPr lang="en-IN" sz="1800">
                          <a:solidFill>
                            <a:schemeClr val="dk1"/>
                          </a:solidFill>
                        </a:rPr>
                        <a:t>fig</a:t>
                      </a:r>
                      <a:r>
                        <a:rPr lang="en-IN" sz="1800">
                          <a:solidFill>
                            <a:schemeClr val="lt1"/>
                          </a:solidFill>
                        </a:rPr>
                        <a:t>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3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i="1"/>
                        <a:t>Ficus benjamina</a:t>
                      </a:r>
                      <a:endParaRPr sz="1800" i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i="1"/>
                        <a:t>Moraceae</a:t>
                      </a:r>
                      <a:endParaRPr sz="1800" i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Bridal bouquet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4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i="1"/>
                        <a:t>Plumeria pudica </a:t>
                      </a:r>
                      <a:endParaRPr sz="1800" i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i="1"/>
                        <a:t>Apocynaceae</a:t>
                      </a:r>
                      <a:endParaRPr sz="1800" i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Mexican mint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i="1"/>
                        <a:t>Coleus amboinicus</a:t>
                      </a:r>
                      <a:endParaRPr sz="1800" i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i="1"/>
                        <a:t>Lamiaceae</a:t>
                      </a:r>
                      <a:endParaRPr sz="1800" i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Tomato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i="1"/>
                        <a:t>Solanum lycopersium</a:t>
                      </a:r>
                      <a:endParaRPr sz="1800" i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i="1"/>
                        <a:t>Solanaceae</a:t>
                      </a:r>
                      <a:endParaRPr sz="1800" i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Elite green areca palm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15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i="1"/>
                        <a:t>Dypsis lutescens</a:t>
                      </a:r>
                      <a:endParaRPr sz="1800" i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i="1"/>
                        <a:t>Arecaceae</a:t>
                      </a:r>
                      <a:endParaRPr sz="1800" i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False ashoka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15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i="1"/>
                        <a:t>Polyathia longifolia</a:t>
                      </a:r>
                      <a:endParaRPr sz="1800" i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i="1"/>
                        <a:t>Annonaceae</a:t>
                      </a:r>
                      <a:endParaRPr sz="1800" i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Banana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7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i="1"/>
                        <a:t>Musa acuminata</a:t>
                      </a:r>
                      <a:endParaRPr sz="1800" i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i="1"/>
                        <a:t>Musaceae</a:t>
                      </a:r>
                      <a:endParaRPr sz="1800" i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7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Neem tree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2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i="1"/>
                        <a:t>Azadiractha indica</a:t>
                      </a:r>
                      <a:endParaRPr sz="1800" i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i="1"/>
                        <a:t>Meliaceae</a:t>
                      </a:r>
                      <a:endParaRPr sz="1800" i="1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Giant calotrope 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/>
                        <a:t>1</a:t>
                      </a: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i="1"/>
                        <a:t>Calotropis gigantea </a:t>
                      </a:r>
                      <a:endParaRPr sz="1800" i="1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N" sz="1800" i="1"/>
                        <a:t>Apocynaceae</a:t>
                      </a:r>
                      <a:r>
                        <a:rPr lang="en-IN" sz="1800"/>
                        <a:t> </a:t>
                      </a: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7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Twentieth Century"/>
              <a:buNone/>
            </a:pPr>
            <a:r>
              <a:rPr lang="en-IN">
                <a:solidFill>
                  <a:schemeClr val="accent6"/>
                </a:solidFill>
              </a:rPr>
              <a:t>RESULT</a:t>
            </a:r>
            <a:r>
              <a:rPr lang="en-IN"/>
              <a:t> </a:t>
            </a:r>
            <a:endParaRPr/>
          </a:p>
        </p:txBody>
      </p:sp>
      <p:sp>
        <p:nvSpPr>
          <p:cNvPr id="271" name="Google Shape;271;p17"/>
          <p:cNvSpPr txBox="1">
            <a:spLocks noGrp="1"/>
          </p:cNvSpPr>
          <p:nvPr>
            <p:ph type="body" idx="1"/>
          </p:nvPr>
        </p:nvSpPr>
        <p:spPr>
          <a:xfrm>
            <a:off x="685330" y="2367093"/>
            <a:ext cx="777287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We found 49 trees in our school campus  all have some medicinal value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8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Twentieth Century"/>
              <a:buNone/>
            </a:pPr>
            <a:r>
              <a:rPr lang="en-IN">
                <a:solidFill>
                  <a:schemeClr val="accent6"/>
                </a:solidFill>
              </a:rPr>
              <a:t>CONCLUSION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77" name="Google Shape;277;p18"/>
          <p:cNvSpPr txBox="1">
            <a:spLocks noGrp="1"/>
          </p:cNvSpPr>
          <p:nvPr>
            <p:ph type="body" idx="1"/>
          </p:nvPr>
        </p:nvSpPr>
        <p:spPr>
          <a:xfrm>
            <a:off x="889672" y="1774494"/>
            <a:ext cx="7772870" cy="200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We found 49 trees in our school campus  out of 49 there were 9 varieties  and they also have medicinal uses </a:t>
            </a: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We conclude the project  by informing that most of the trees  have the medicinal value . so we should plant more and more number of trees to stay connected with the mother nature</a:t>
            </a:r>
          </a:p>
        </p:txBody>
      </p:sp>
      <p:pic>
        <p:nvPicPr>
          <p:cNvPr id="278" name="Google Shape;27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33107" y="3959679"/>
            <a:ext cx="2286000" cy="269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9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Twentieth Century"/>
              <a:buNone/>
            </a:pPr>
            <a:r>
              <a:rPr lang="en-IN">
                <a:solidFill>
                  <a:schemeClr val="accent6"/>
                </a:solidFill>
              </a:rPr>
              <a:t>ACKNOWLEDGEMENT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84" name="Google Shape;284;p19"/>
          <p:cNvSpPr txBox="1">
            <a:spLocks noGrp="1"/>
          </p:cNvSpPr>
          <p:nvPr>
            <p:ph type="body" idx="1"/>
          </p:nvPr>
        </p:nvSpPr>
        <p:spPr>
          <a:xfrm>
            <a:off x="685330" y="2367093"/>
            <a:ext cx="777287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We  would like to thank the </a:t>
            </a:r>
            <a:r>
              <a:rPr lang="en-US" dirty="0" err="1"/>
              <a:t>iis</a:t>
            </a:r>
            <a:r>
              <a:rPr lang="en-US" baseline="-25000" dirty="0" err="1"/>
              <a:t>c</a:t>
            </a:r>
            <a:r>
              <a:rPr lang="en-US" dirty="0"/>
              <a:t> committee for giving this great opportunity for representing our project </a:t>
            </a: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We would like to thank our principal and our headmistress for encouraging us to do with this project </a:t>
            </a:r>
          </a:p>
          <a:p>
            <a:pPr marL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dirty="0"/>
              <a:t>We would like to thank our teachers </a:t>
            </a:r>
            <a:r>
              <a:rPr lang="en-US" dirty="0" err="1"/>
              <a:t>aruna</a:t>
            </a:r>
            <a:r>
              <a:rPr lang="en-US" dirty="0"/>
              <a:t> ma’am and </a:t>
            </a:r>
            <a:r>
              <a:rPr lang="en-US" dirty="0" err="1"/>
              <a:t>jyostana</a:t>
            </a:r>
            <a:r>
              <a:rPr lang="en-US" dirty="0"/>
              <a:t> ma’am </a:t>
            </a:r>
            <a:r>
              <a:rPr lang="en-US" dirty="0" err="1"/>
              <a:t>forguiding</a:t>
            </a:r>
            <a:r>
              <a:rPr lang="en-US" dirty="0"/>
              <a:t> through out the project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Twentieth Century"/>
              <a:buNone/>
            </a:pPr>
            <a:r>
              <a:rPr lang="en-IN">
                <a:solidFill>
                  <a:schemeClr val="accent6"/>
                </a:solidFill>
              </a:rPr>
              <a:t>OBJECTIVE 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65" name="Google Shape;165;p2"/>
          <p:cNvSpPr txBox="1">
            <a:spLocks noGrp="1"/>
          </p:cNvSpPr>
          <p:nvPr>
            <p:ph type="body" idx="1"/>
          </p:nvPr>
        </p:nvSpPr>
        <p:spPr>
          <a:xfrm>
            <a:off x="685332" y="2367093"/>
            <a:ext cx="777287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To find the trees present in our school campus and medicinal values of them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0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Twentieth Century"/>
              <a:buNone/>
            </a:pPr>
            <a:r>
              <a:rPr lang="en-IN">
                <a:solidFill>
                  <a:schemeClr val="accent6"/>
                </a:solidFill>
              </a:rPr>
              <a:t>REFERENCE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290" name="Google Shape;290;p20"/>
          <p:cNvSpPr txBox="1">
            <a:spLocks noGrp="1"/>
          </p:cNvSpPr>
          <p:nvPr>
            <p:ph type="body" idx="1"/>
          </p:nvPr>
        </p:nvSpPr>
        <p:spPr>
          <a:xfrm>
            <a:off x="685330" y="2367093"/>
            <a:ext cx="777287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dirty="0"/>
              <a:t>Science textbooks found in our library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"/>
          <p:cNvSpPr txBox="1">
            <a:spLocks noGrp="1"/>
          </p:cNvSpPr>
          <p:nvPr>
            <p:ph type="title"/>
          </p:nvPr>
        </p:nvSpPr>
        <p:spPr>
          <a:xfrm>
            <a:off x="727747" y="1031380"/>
            <a:ext cx="7773338" cy="718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Twentieth Century"/>
              <a:buNone/>
            </a:pPr>
            <a:r>
              <a:rPr lang="en-IN" i="1">
                <a:solidFill>
                  <a:schemeClr val="accent6"/>
                </a:solidFill>
              </a:rPr>
              <a:t>INTRODUCTION </a:t>
            </a:r>
            <a:endParaRPr i="1">
              <a:solidFill>
                <a:schemeClr val="accent6"/>
              </a:solidFill>
            </a:endParaRPr>
          </a:p>
        </p:txBody>
      </p:sp>
      <p:sp>
        <p:nvSpPr>
          <p:cNvPr id="171" name="Google Shape;171;p3"/>
          <p:cNvSpPr txBox="1">
            <a:spLocks noGrp="1"/>
          </p:cNvSpPr>
          <p:nvPr>
            <p:ph type="body" idx="1"/>
          </p:nvPr>
        </p:nvSpPr>
        <p:spPr>
          <a:xfrm>
            <a:off x="848767" y="1923794"/>
            <a:ext cx="7772870" cy="1505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IN" dirty="0"/>
              <a:t>Flora is all the plant life present in a particular region or time naturally occurring (indigenous) native plants.</a:t>
            </a:r>
            <a:endParaRPr dirty="0"/>
          </a:p>
        </p:txBody>
      </p:sp>
      <p:pic>
        <p:nvPicPr>
          <p:cNvPr id="172" name="Google Shape;17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3493" y="3061606"/>
            <a:ext cx="4406801" cy="37963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"/>
          <p:cNvSpPr txBox="1"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Twentieth Century"/>
              <a:buNone/>
            </a:pPr>
            <a:r>
              <a:rPr lang="en-IN" dirty="0">
                <a:solidFill>
                  <a:schemeClr val="accent6"/>
                </a:solidFill>
              </a:rPr>
              <a:t>IMPORTANCE OF TREES </a:t>
            </a:r>
            <a:endParaRPr dirty="0">
              <a:solidFill>
                <a:schemeClr val="accent6"/>
              </a:solidFill>
            </a:endParaRPr>
          </a:p>
        </p:txBody>
      </p:sp>
      <p:sp>
        <p:nvSpPr>
          <p:cNvPr id="178" name="Google Shape;178;p4"/>
          <p:cNvSpPr txBox="1">
            <a:spLocks noGrp="1"/>
          </p:cNvSpPr>
          <p:nvPr>
            <p:ph type="body" idx="1"/>
          </p:nvPr>
        </p:nvSpPr>
        <p:spPr>
          <a:xfrm>
            <a:off x="875830" y="2577947"/>
            <a:ext cx="777287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Trees play an important role in the ecosystem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Trees take in carbon dioxide and give out oxygen during photosynthesis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Trees provide shelter and food for both humans and animals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Trees are also important source of medicine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Trees also play an important role in preventing soil erosion and floods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-US" dirty="0"/>
              <a:t>Tress also provide us pleasure.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"/>
          <p:cNvSpPr txBox="1">
            <a:spLocks noGrp="1"/>
          </p:cNvSpPr>
          <p:nvPr>
            <p:ph type="title"/>
          </p:nvPr>
        </p:nvSpPr>
        <p:spPr>
          <a:xfrm>
            <a:off x="843642" y="618519"/>
            <a:ext cx="7773338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Twentieth Century"/>
              <a:buNone/>
            </a:pPr>
            <a:r>
              <a:rPr lang="en-IN">
                <a:solidFill>
                  <a:schemeClr val="accent6"/>
                </a:solidFill>
              </a:rPr>
              <a:t>STUDY AREA </a:t>
            </a:r>
            <a:endParaRPr>
              <a:solidFill>
                <a:schemeClr val="accent6"/>
              </a:solidFill>
            </a:endParaRPr>
          </a:p>
        </p:txBody>
      </p:sp>
      <p:pic>
        <p:nvPicPr>
          <p:cNvPr id="184" name="Google Shape;184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43642" y="2214696"/>
            <a:ext cx="3088822" cy="426230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5"/>
          <p:cNvSpPr txBox="1"/>
          <p:nvPr/>
        </p:nvSpPr>
        <p:spPr>
          <a:xfrm>
            <a:off x="3657600" y="2514600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6" name="Google Shape;186;p5"/>
          <p:cNvSpPr txBox="1"/>
          <p:nvPr/>
        </p:nvSpPr>
        <p:spPr>
          <a:xfrm>
            <a:off x="3657600" y="2514600"/>
            <a:ext cx="18288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7" name="Google Shape;187;p5"/>
          <p:cNvSpPr txBox="1"/>
          <p:nvPr/>
        </p:nvSpPr>
        <p:spPr>
          <a:xfrm>
            <a:off x="4993823" y="2875002"/>
            <a:ext cx="330653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Longitude :- 12°52’32’’N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Latitude    :- 77°39’06” 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N" sz="2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Perimeter  :- 160M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"/>
          <p:cNvSpPr txBox="1">
            <a:spLocks noGrp="1"/>
          </p:cNvSpPr>
          <p:nvPr>
            <p:ph type="title"/>
          </p:nvPr>
        </p:nvSpPr>
        <p:spPr>
          <a:xfrm>
            <a:off x="685332" y="1"/>
            <a:ext cx="7773338" cy="12110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Twentieth Century"/>
              <a:buNone/>
            </a:pPr>
            <a:r>
              <a:rPr lang="en-IN">
                <a:solidFill>
                  <a:schemeClr val="accent6"/>
                </a:solidFill>
              </a:rPr>
              <a:t>MATERIALS</a:t>
            </a:r>
            <a:r>
              <a:rPr lang="en-IN"/>
              <a:t> </a:t>
            </a:r>
            <a:r>
              <a:rPr lang="en-IN">
                <a:solidFill>
                  <a:schemeClr val="accent6"/>
                </a:solidFill>
              </a:rPr>
              <a:t>AND</a:t>
            </a:r>
            <a:r>
              <a:rPr lang="en-IN"/>
              <a:t> </a:t>
            </a:r>
            <a:r>
              <a:rPr lang="en-IN">
                <a:solidFill>
                  <a:schemeClr val="accent6"/>
                </a:solidFill>
              </a:rPr>
              <a:t>METHODS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193" name="Google Shape;193;p6"/>
          <p:cNvSpPr txBox="1">
            <a:spLocks noGrp="1"/>
          </p:cNvSpPr>
          <p:nvPr>
            <p:ph type="body" idx="1"/>
          </p:nvPr>
        </p:nvSpPr>
        <p:spPr>
          <a:xfrm>
            <a:off x="447205" y="1387929"/>
            <a:ext cx="7772870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IN" dirty="0">
                <a:solidFill>
                  <a:schemeClr val="accent3"/>
                </a:solidFill>
              </a:rPr>
              <a:t>MATERIALS</a:t>
            </a:r>
            <a:endParaRPr dirty="0"/>
          </a:p>
          <a:p>
            <a:pPr marL="457200" lvl="0" indent="-457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wentieth Century"/>
              <a:buAutoNum type="arabicPeriod"/>
            </a:pPr>
            <a:r>
              <a:rPr lang="en-IN" dirty="0"/>
              <a:t>MOBILE</a:t>
            </a:r>
            <a:endParaRPr dirty="0"/>
          </a:p>
          <a:p>
            <a:pPr marL="457200" lvl="0" indent="-457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wentieth Century"/>
              <a:buAutoNum type="arabicPeriod"/>
            </a:pPr>
            <a:r>
              <a:rPr lang="en-IN" dirty="0"/>
              <a:t>MEASURING TAPE </a:t>
            </a:r>
            <a:endParaRPr dirty="0"/>
          </a:p>
          <a:p>
            <a:pPr marL="457200" lvl="0" indent="-457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wentieth Century"/>
              <a:buAutoNum type="arabicPeriod"/>
            </a:pPr>
            <a:r>
              <a:rPr lang="en-IN" dirty="0"/>
              <a:t>PEN </a:t>
            </a:r>
            <a:endParaRPr dirty="0"/>
          </a:p>
          <a:p>
            <a:pPr marL="457200" lvl="0" indent="-457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wentieth Century"/>
              <a:buAutoNum type="arabicPeriod"/>
            </a:pPr>
            <a:r>
              <a:rPr lang="en-IN" dirty="0"/>
              <a:t>ROUGH</a:t>
            </a:r>
            <a:r>
              <a:rPr lang="en-IN" dirty="0">
                <a:solidFill>
                  <a:schemeClr val="accent3"/>
                </a:solidFill>
              </a:rPr>
              <a:t> </a:t>
            </a:r>
            <a:r>
              <a:rPr lang="en-IN" dirty="0"/>
              <a:t>BOOK</a:t>
            </a:r>
            <a:endParaRPr dirty="0">
              <a:solidFill>
                <a:schemeClr val="accent3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IN" dirty="0">
                <a:solidFill>
                  <a:schemeClr val="accent3"/>
                </a:solidFill>
              </a:rPr>
              <a:t>METHODS </a:t>
            </a:r>
            <a:endParaRPr dirty="0"/>
          </a:p>
          <a:p>
            <a:pPr marL="457200" lvl="0" indent="-457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wentieth Century"/>
              <a:buAutoNum type="arabicPeriod"/>
            </a:pPr>
            <a:r>
              <a:rPr lang="en-US" dirty="0"/>
              <a:t>we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used mobile to click photos of plants to identify it using google lens</a:t>
            </a:r>
          </a:p>
          <a:p>
            <a:pPr marL="457200" lvl="0" indent="-457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wentieth Century"/>
              <a:buAutoNum type="arabicPeriod"/>
            </a:pPr>
            <a:r>
              <a:rPr lang="en-US" dirty="0"/>
              <a:t>we used measuring tape to measure the height and girth of the tree </a:t>
            </a:r>
          </a:p>
          <a:p>
            <a:pPr marL="457200" lvl="0" indent="-457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Font typeface="Twentieth Century"/>
              <a:buAutoNum type="arabicPeriod"/>
            </a:pPr>
            <a:r>
              <a:rPr lang="en-US" dirty="0"/>
              <a:t>we used to pen and rough book to note down the tree’s height and girth which we got by measuring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"/>
          <p:cNvSpPr txBox="1">
            <a:spLocks noGrp="1"/>
          </p:cNvSpPr>
          <p:nvPr>
            <p:ph type="title"/>
          </p:nvPr>
        </p:nvSpPr>
        <p:spPr>
          <a:xfrm>
            <a:off x="685332" y="890290"/>
            <a:ext cx="7233529" cy="999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E32B0"/>
              </a:buClr>
              <a:buSzPts val="2400"/>
              <a:buFont typeface="Twentieth Century"/>
              <a:buNone/>
            </a:pPr>
            <a:r>
              <a:rPr lang="en-IN" i="1" dirty="0">
                <a:solidFill>
                  <a:srgbClr val="7E32B0"/>
                </a:solidFill>
              </a:rPr>
              <a:t>FLORA  IN SCHOOL CAMPUS</a:t>
            </a:r>
            <a:br>
              <a:rPr lang="en-IN" dirty="0">
                <a:solidFill>
                  <a:srgbClr val="7E32B0"/>
                </a:solidFill>
              </a:rPr>
            </a:br>
            <a:endParaRPr dirty="0">
              <a:solidFill>
                <a:schemeClr val="accent3"/>
              </a:solidFill>
            </a:endParaRPr>
          </a:p>
        </p:txBody>
      </p:sp>
      <p:sp>
        <p:nvSpPr>
          <p:cNvPr id="199" name="Google Shape;199;p7"/>
          <p:cNvSpPr txBox="1">
            <a:spLocks noGrp="1"/>
          </p:cNvSpPr>
          <p:nvPr>
            <p:ph type="body" idx="1"/>
          </p:nvPr>
        </p:nvSpPr>
        <p:spPr>
          <a:xfrm>
            <a:off x="4857749" y="1995785"/>
            <a:ext cx="3600920" cy="3375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IN"/>
              <a:t>        </a:t>
            </a:r>
            <a:endParaRPr/>
          </a:p>
        </p:txBody>
      </p:sp>
      <p:sp>
        <p:nvSpPr>
          <p:cNvPr id="200" name="Google Shape;200;p7"/>
          <p:cNvSpPr txBox="1">
            <a:spLocks noGrp="1"/>
          </p:cNvSpPr>
          <p:nvPr>
            <p:ph type="body" idx="2"/>
          </p:nvPr>
        </p:nvSpPr>
        <p:spPr>
          <a:xfrm>
            <a:off x="633985" y="1828354"/>
            <a:ext cx="3600920" cy="3710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IN" sz="2000" dirty="0">
                <a:solidFill>
                  <a:schemeClr val="accent3"/>
                </a:solidFill>
              </a:rPr>
              <a:t>WEEPING  FIG 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IN" sz="2000" dirty="0"/>
              <a:t>Height :- 1M  77 TO 80 CM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IN" sz="2000" dirty="0"/>
              <a:t>Girth:- 13 Cm  </a:t>
            </a:r>
            <a:endParaRPr lang="en-IN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IN" sz="2000" dirty="0"/>
              <a:t>Species Found :- 3 </a:t>
            </a:r>
            <a:endParaRPr lang="en-IN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IN" sz="2000" dirty="0"/>
              <a:t>Scientific Name :-</a:t>
            </a:r>
            <a:r>
              <a:rPr lang="en-IN" sz="2000" i="1" dirty="0"/>
              <a:t>Ficus </a:t>
            </a:r>
            <a:r>
              <a:rPr lang="en-IN" sz="2000" i="1" dirty="0" err="1"/>
              <a:t>Benjamina</a:t>
            </a:r>
            <a:r>
              <a:rPr lang="en-IN" sz="2000" i="1" dirty="0"/>
              <a:t> </a:t>
            </a:r>
            <a:endParaRPr lang="en-IN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IN" sz="2000" dirty="0"/>
              <a:t>Medicinal Uses :- Used to Treat Skin Disorders, Inflammation, Piles, Vomiting, Leprosy, Malaria, Nose-diseases And Cancer</a:t>
            </a:r>
            <a:endParaRPr lang="en-IN" dirty="0"/>
          </a:p>
        </p:txBody>
      </p:sp>
      <p:pic>
        <p:nvPicPr>
          <p:cNvPr id="201" name="Google Shape;201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31941" y="1486793"/>
            <a:ext cx="2926727" cy="3656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"/>
          <p:cNvSpPr txBox="1">
            <a:spLocks noGrp="1"/>
          </p:cNvSpPr>
          <p:nvPr>
            <p:ph type="title"/>
          </p:nvPr>
        </p:nvSpPr>
        <p:spPr>
          <a:xfrm>
            <a:off x="1393026" y="1181338"/>
            <a:ext cx="6065513" cy="114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wentieth Century"/>
              <a:buNone/>
            </a:pPr>
            <a:r>
              <a:rPr lang="en-IN" i="1">
                <a:solidFill>
                  <a:schemeClr val="accent6"/>
                </a:solidFill>
              </a:rPr>
              <a:t>FLORA IN SCHOOL CAMPUS</a:t>
            </a:r>
            <a:endParaRPr i="1">
              <a:solidFill>
                <a:schemeClr val="accent6"/>
              </a:solidFill>
            </a:endParaRPr>
          </a:p>
        </p:txBody>
      </p:sp>
      <p:pic>
        <p:nvPicPr>
          <p:cNvPr id="207" name="Google Shape;207;p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752951" y="1687116"/>
            <a:ext cx="1995785" cy="354806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8"/>
          <p:cNvSpPr txBox="1">
            <a:spLocks noGrp="1"/>
          </p:cNvSpPr>
          <p:nvPr>
            <p:ph type="body" idx="2"/>
          </p:nvPr>
        </p:nvSpPr>
        <p:spPr>
          <a:xfrm>
            <a:off x="1" y="1569485"/>
            <a:ext cx="4425782" cy="505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IN" sz="2000">
                <a:solidFill>
                  <a:schemeClr val="accent3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BRIDAL BOUQUET </a:t>
            </a:r>
            <a:endParaRPr sz="20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2000">
              <a:solidFill>
                <a:srgbClr val="191919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09" name="Google Shape;209;p8"/>
          <p:cNvSpPr txBox="1"/>
          <p:nvPr/>
        </p:nvSpPr>
        <p:spPr>
          <a:xfrm>
            <a:off x="3888432" y="2743200"/>
            <a:ext cx="13716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0" name="Google Shape;210;p8"/>
          <p:cNvSpPr txBox="1"/>
          <p:nvPr/>
        </p:nvSpPr>
        <p:spPr>
          <a:xfrm>
            <a:off x="609910" y="2074547"/>
            <a:ext cx="3402212" cy="4093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Height :-2m 80cm To 3m </a:t>
            </a:r>
            <a:endParaRPr lang="en-US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0" i="0" u="none" strike="noStrike" cap="none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Girth:-12cm To 15 Cm </a:t>
            </a:r>
            <a:endParaRPr lang="en-US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0" i="0" u="none" strike="noStrike" cap="none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Species Found :-4</a:t>
            </a:r>
            <a:endParaRPr lang="en-US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0" i="0" u="none" strike="noStrike" cap="none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Scientific Name :- </a:t>
            </a:r>
            <a:r>
              <a:rPr lang="en-US" sz="2000" b="0" i="1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Plumeria  </a:t>
            </a:r>
            <a:r>
              <a:rPr lang="en-US" sz="2000" b="0" i="1" u="none" strike="noStrike" cap="none" dirty="0" err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Pudica</a:t>
            </a:r>
            <a:endParaRPr lang="en-US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b="0" i="0" u="none" strike="noStrike" cap="none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Medicinal Uses :- Used To Treat Blennorrhagia,</a:t>
            </a:r>
            <a:r>
              <a:rPr lang="en-US" sz="2000" b="0" i="0" u="none" strike="noStrike" cap="none" dirty="0">
                <a:solidFill>
                  <a:srgbClr val="4D515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,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Herpes</a:t>
            </a:r>
            <a:r>
              <a:rPr lang="en-US" sz="2000" b="0" i="0" u="none" strike="noStrike" cap="none" dirty="0">
                <a:solidFill>
                  <a:srgbClr val="4D515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And</a:t>
            </a:r>
            <a:r>
              <a:rPr lang="en-US" sz="2000" b="0" i="0" u="none" strike="noStrike" cap="none" dirty="0">
                <a:solidFill>
                  <a:srgbClr val="4D515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Syphilius</a:t>
            </a:r>
            <a:r>
              <a:rPr lang="en-US" sz="2000" b="0" i="0" u="none" strike="noStrike" cap="none" dirty="0">
                <a:solidFill>
                  <a:srgbClr val="4D515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Ulcers,dartre</a:t>
            </a:r>
            <a:r>
              <a:rPr lang="en-US" sz="2000" b="0" i="0" u="none" strike="noStrike" cap="none" dirty="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 lang="en-US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1264995" y="438148"/>
            <a:ext cx="7193205" cy="628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Twentieth Century"/>
              <a:buNone/>
            </a:pPr>
            <a:r>
              <a:rPr lang="en-IN" i="1">
                <a:solidFill>
                  <a:schemeClr val="accent6"/>
                </a:solidFill>
              </a:rPr>
              <a:t>FLORA IN SCHOOL CAMPUS </a:t>
            </a:r>
            <a:endParaRPr i="1">
              <a:solidFill>
                <a:schemeClr val="accent6"/>
              </a:solidFill>
            </a:endParaRPr>
          </a:p>
        </p:txBody>
      </p:sp>
      <p:pic>
        <p:nvPicPr>
          <p:cNvPr id="216" name="Google Shape;216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808413" y="1755321"/>
            <a:ext cx="4649787" cy="403587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9"/>
          <p:cNvSpPr txBox="1">
            <a:spLocks noGrp="1"/>
          </p:cNvSpPr>
          <p:nvPr>
            <p:ph type="body" idx="2"/>
          </p:nvPr>
        </p:nvSpPr>
        <p:spPr>
          <a:xfrm>
            <a:off x="685800" y="1755321"/>
            <a:ext cx="2951767" cy="403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IN" sz="2000" dirty="0">
                <a:solidFill>
                  <a:schemeClr val="accent3"/>
                </a:solidFill>
              </a:rPr>
              <a:t>MEXICAN MINT </a:t>
            </a:r>
            <a:endParaRPr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Height :-35 To 40 Cm</a:t>
            </a:r>
            <a:endParaRPr lang="en-US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Girth :- 1 To 2 Cm</a:t>
            </a:r>
            <a:endParaRPr lang="en-US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Species Found :-1 Scientific Name:- </a:t>
            </a:r>
            <a:r>
              <a:rPr lang="en-US" sz="2000" i="1" dirty="0">
                <a:latin typeface="Roboto"/>
                <a:ea typeface="Roboto"/>
                <a:cs typeface="Roboto"/>
                <a:sym typeface="Roboto"/>
              </a:rPr>
              <a:t>Coleus</a:t>
            </a:r>
            <a:r>
              <a:rPr lang="en-US" sz="2000" i="1" dirty="0">
                <a:solidFill>
                  <a:srgbClr val="70757A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00" i="1" dirty="0" err="1">
                <a:latin typeface="Roboto"/>
                <a:ea typeface="Roboto"/>
                <a:cs typeface="Roboto"/>
                <a:sym typeface="Roboto"/>
              </a:rPr>
              <a:t>Amboinicus</a:t>
            </a:r>
            <a:r>
              <a:rPr lang="en-US" sz="2000" i="1" dirty="0">
                <a:latin typeface="Roboto"/>
                <a:ea typeface="Roboto"/>
                <a:cs typeface="Roboto"/>
                <a:sym typeface="Roboto"/>
              </a:rPr>
              <a:t> </a:t>
            </a:r>
            <a:endParaRPr lang="en-US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en-US" sz="2000" dirty="0"/>
              <a:t>Medicinal Uses :-  Used To Treat </a:t>
            </a:r>
            <a:r>
              <a:rPr lang="en-US" sz="2000" i="0" dirty="0"/>
              <a:t>Cold, Asthma, Constipation, Headache, Cough, Fever And Skin Diseases.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rgbClr val="000000"/>
      </a:dk1>
      <a:lt1>
        <a:srgbClr val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843</Words>
  <Application>Microsoft Office PowerPoint</Application>
  <PresentationFormat>On-screen Show (4:3)</PresentationFormat>
  <Paragraphs>150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Droplet</vt:lpstr>
      <vt:lpstr>PowerPoint Presentation</vt:lpstr>
      <vt:lpstr>OBJECTIVE </vt:lpstr>
      <vt:lpstr>INTRODUCTION </vt:lpstr>
      <vt:lpstr>IMPORTANCE OF TREES </vt:lpstr>
      <vt:lpstr>STUDY AREA </vt:lpstr>
      <vt:lpstr>MATERIALS AND METHODS</vt:lpstr>
      <vt:lpstr>FLORA  IN SCHOOL CAMPUS </vt:lpstr>
      <vt:lpstr>FLORA IN SCHOOL CAMPUS</vt:lpstr>
      <vt:lpstr>FLORA IN SCHOOL CAMPUS </vt:lpstr>
      <vt:lpstr>FLORA IN SCHOOL CAMPUS </vt:lpstr>
      <vt:lpstr>FLORA IN SCHOOL CAMPUS</vt:lpstr>
      <vt:lpstr>FLORA IN SCHOOL CAMPUS </vt:lpstr>
      <vt:lpstr>FLORA IN SCHOOL CAMPUS </vt:lpstr>
      <vt:lpstr>FLORA IN  SCHOOL CAMPUS  </vt:lpstr>
      <vt:lpstr>FLORA IN SCHOOL CAMPUS </vt:lpstr>
      <vt:lpstr>CHECK LIST </vt:lpstr>
      <vt:lpstr>RESULT </vt:lpstr>
      <vt:lpstr>CONCLUSION</vt:lpstr>
      <vt:lpstr>ACKNOWLEDGEMENT</vt:lpstr>
      <vt:lpstr>REFERENCE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Unknown User</cp:lastModifiedBy>
  <cp:revision>3</cp:revision>
  <dcterms:created xsi:type="dcterms:W3CDTF">2022-11-26T15:55:01Z</dcterms:created>
  <dcterms:modified xsi:type="dcterms:W3CDTF">2022-12-09T12:30:52Z</dcterms:modified>
</cp:coreProperties>
</file>